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69" r:id="rId2"/>
    <p:sldId id="322" r:id="rId3"/>
    <p:sldId id="282" r:id="rId4"/>
    <p:sldId id="270" r:id="rId5"/>
    <p:sldId id="278" r:id="rId6"/>
    <p:sldId id="272" r:id="rId7"/>
    <p:sldId id="277" r:id="rId8"/>
    <p:sldId id="286" r:id="rId9"/>
    <p:sldId id="368" r:id="rId10"/>
    <p:sldId id="307" r:id="rId11"/>
    <p:sldId id="369" r:id="rId12"/>
    <p:sldId id="344" r:id="rId13"/>
    <p:sldId id="345" r:id="rId14"/>
    <p:sldId id="362" r:id="rId15"/>
    <p:sldId id="363" r:id="rId16"/>
    <p:sldId id="361" r:id="rId17"/>
    <p:sldId id="364" r:id="rId18"/>
    <p:sldId id="351" r:id="rId19"/>
    <p:sldId id="352" r:id="rId20"/>
    <p:sldId id="353" r:id="rId21"/>
    <p:sldId id="358" r:id="rId22"/>
    <p:sldId id="370" r:id="rId23"/>
    <p:sldId id="371" r:id="rId24"/>
    <p:sldId id="372" r:id="rId25"/>
    <p:sldId id="373" r:id="rId26"/>
    <p:sldId id="374" r:id="rId27"/>
    <p:sldId id="377" r:id="rId28"/>
    <p:sldId id="375" r:id="rId29"/>
    <p:sldId id="367" r:id="rId30"/>
    <p:sldId id="376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943" autoAdjust="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875C78-B0FB-4AF4-A86C-4008B17A47E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B1D35-D0A0-4290-9B18-AC08D1CEF704}" type="slidenum">
              <a:rPr lang="ru-RU"/>
              <a:pPr/>
              <a:t>19</a:t>
            </a:fld>
            <a:endParaRPr lang="ru-RU"/>
          </a:p>
        </p:txBody>
      </p:sp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B2DA2D-38E5-45A1-BD81-40478DC5E140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207CF-13D2-4045-9584-CE0636EA3B1D}" type="slidenum">
              <a:rPr lang="ru-RU"/>
              <a:pPr/>
              <a:t>30</a:t>
            </a:fld>
            <a:endParaRPr lang="ru-RU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sz="140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E8BA1E-686B-43CD-A398-908BA357161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D8AA-BD80-41DD-BF1F-59D1B587919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873AF-7EB7-4DB5-AA56-416B80B72C4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D4186-91F0-4C4C-865F-D763C1C92DF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85D2-8F0D-4713-8645-0610BC2E8F2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34DF3-DC40-405B-BCE1-61BE861C8A4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A652-751C-47FB-B902-EE53726A8A8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3B08-05B0-427D-B90E-94E87C3E5C9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A8055-569B-4AD5-B494-37145ED6A2D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2E6F8-E05B-4277-9071-3E28AB160F2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CF3B-1985-4AEE-9F3C-6753C38C70E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95F7C7F-EBEE-47FF-B663-C47327965E8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ampirheart.photoconcept.ru/files/gallery/gal_rating/r_portrait/527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/>
            </a:r>
            <a:br>
              <a:rPr lang="ru-RU" sz="3800" b="1"/>
            </a:br>
            <a:r>
              <a:rPr lang="ru-RU" sz="3800" b="1"/>
              <a:t/>
            </a:r>
            <a:br>
              <a:rPr lang="ru-RU" sz="3800" b="1"/>
            </a:br>
            <a:r>
              <a:rPr lang="ru-RU" sz="3800" b="1"/>
              <a:t>«</a:t>
            </a:r>
            <a:r>
              <a:rPr lang="ru-RU" b="1"/>
              <a:t>Содержание и формы работы воспитателей группы продленного дня в условиях реализации ФГОС НОО»</a:t>
            </a:r>
            <a:r>
              <a:rPr lang="ru-RU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None/>
            </a:pPr>
            <a:endParaRPr lang="ru-RU" i="1">
              <a:solidFill>
                <a:schemeClr val="accent1"/>
              </a:solidFill>
            </a:endParaRPr>
          </a:p>
          <a:p>
            <a:pPr marL="571500" indent="-571500">
              <a:buFont typeface="Wingdings" pitchFamily="2" charset="2"/>
              <a:buNone/>
            </a:pPr>
            <a:endParaRPr lang="ru-RU" i="1">
              <a:solidFill>
                <a:schemeClr val="accent1"/>
              </a:solidFill>
            </a:endParaRPr>
          </a:p>
          <a:p>
            <a:pPr marL="571500" indent="-57150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endParaRPr lang="ru-RU" sz="2500">
              <a:solidFill>
                <a:schemeClr val="folHlink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Задача ФГОС – организация системы образования, направленной на получение  новых образовательных результатов.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ФГОС ориентирован на: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развитие вариативности образования,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системно-деятельностный, компетентностный подход, как основу определения требований к результатам образования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tx2"/>
                </a:solidFill>
              </a:rPr>
              <a:t>     </a:t>
            </a:r>
            <a:r>
              <a:rPr lang="ru-RU" sz="1800" i="1">
                <a:solidFill>
                  <a:schemeClr val="tx2"/>
                </a:solidFill>
              </a:rPr>
              <a:t>(</a:t>
            </a:r>
            <a:r>
              <a:rPr lang="ru-RU" sz="1800" i="1"/>
              <a:t>Компетентность – основанный на знаниях интеллектуально и личностно обусловленный опыт социальной и профессиональной жизнедеятельности человека)</a:t>
            </a:r>
            <a:endParaRPr lang="ru-RU" sz="1800" i="1" u="sng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сохранение фундаментальности образования как его ядра,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воспитание как важнейшую составляющую часть образования,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достижение личностных результатов образования,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/>
              <a:t>введение нового базисного образовательного плана.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/>
          </a:p>
          <a:p>
            <a:pPr>
              <a:lnSpc>
                <a:spcPct val="80000"/>
              </a:lnSpc>
              <a:buFontTx/>
              <a:buNone/>
            </a:pPr>
            <a:endParaRPr lang="ru-RU" sz="1800" b="1"/>
          </a:p>
          <a:p>
            <a:pPr>
              <a:lnSpc>
                <a:spcPct val="80000"/>
              </a:lnSpc>
              <a:buFontTx/>
              <a:buNone/>
            </a:pPr>
            <a:endParaRPr lang="ru-RU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/>
              <a:t>ФГОС обеспечивает переход от «догоняющей» к «опережающей» модели обучения в соответствии с развитием и запросами общества.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.</a:t>
            </a:r>
            <a:br>
              <a:rPr lang="ru-RU" sz="1800"/>
            </a:b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  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 rot="5400000">
            <a:off x="4083844" y="4374356"/>
            <a:ext cx="700088" cy="333375"/>
          </a:xfrm>
          <a:prstGeom prst="right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>
                <a:solidFill>
                  <a:schemeClr val="accent1"/>
                </a:solidFill>
              </a:rPr>
              <a:t>4. Что меняется в начальной школе с введением нового образовательного стандарта?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066800"/>
          </a:xfrm>
          <a:solidFill>
            <a:schemeClr val="folHlink"/>
          </a:solidFill>
        </p:spPr>
        <p:txBody>
          <a:bodyPr/>
          <a:lstStyle/>
          <a:p>
            <a:r>
              <a:rPr lang="ru-RU" sz="2500" b="1"/>
              <a:t>Что меняется в начальной школе с введением нового образовательного стандарта?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r>
              <a:rPr lang="ru-RU" b="1"/>
              <a:t>Цель образования</a:t>
            </a:r>
            <a:r>
              <a:rPr lang="ru-RU"/>
              <a:t>: получение нового образовательного результата </a:t>
            </a:r>
            <a:r>
              <a:rPr lang="ru-RU" i="1"/>
              <a:t>(переход от «Школы накопления знаний» к «Школе универсального развития личности»).</a:t>
            </a:r>
          </a:p>
          <a:p>
            <a:r>
              <a:rPr lang="ru-RU" b="1"/>
              <a:t>Задачи образования: </a:t>
            </a:r>
            <a:r>
              <a:rPr lang="ru-RU"/>
              <a:t>получение прочных фундаментальных (предметных) знаний, развитие универсальных (надпредметных) способностей и качеств личности, формирующих у младшего школьника умения учиться самостоятельно.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Методы обучения: </a:t>
            </a:r>
            <a:r>
              <a:rPr lang="ru-RU" sz="2000"/>
              <a:t>в основу положено системно –деятельностное обучение, цель которого научить ребенка способам деятельности, приобрести опыт самостоятельного решения проблем: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1). Учащийся действует как субъект собственной учебной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2).Опора – на зону его ближайшего развития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3).На первый план выступают учебные задачи, решая которые ученик усваивает общие способы умственной</a:t>
            </a:r>
            <a:r>
              <a:rPr lang="ru-RU" sz="2000" b="1" i="1"/>
              <a:t> </a:t>
            </a:r>
            <a:r>
              <a:rPr lang="ru-RU" sz="2000" i="1"/>
              <a:t>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4).Формируется личность, способная к самостоятельной творческой деятельности.</a:t>
            </a:r>
            <a:r>
              <a:rPr lang="ru-RU"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 b="1"/>
              <a:t>Средства обучения: </a:t>
            </a:r>
            <a:r>
              <a:rPr lang="ru-RU" sz="2000"/>
              <a:t>наряду с традиционными средствами использование компьютерных технологий и Интернет – ресурсов.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      </a:t>
            </a:r>
            <a:endParaRPr lang="ru-RU" sz="200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ln/>
        </p:spPr>
        <p:txBody>
          <a:bodyPr anchor="ctr"/>
          <a:lstStyle/>
          <a:p>
            <a:r>
              <a:rPr lang="ru-RU" sz="2500" b="1"/>
              <a:t>Что меняется в начальной школе с введением нового образовательного стандарта?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r>
              <a:rPr lang="ru-RU" sz="2900" b="1"/>
              <a:t>Что меняется в начальной школе с введением нового образовательного стандарта?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/>
              <a:t>Формы работы: </a:t>
            </a:r>
            <a:r>
              <a:rPr lang="ru-RU" sz="1500"/>
              <a:t>ведущая форма организации учебной деятельности -учебное сотрудничество.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>
                <a:solidFill>
                  <a:schemeClr val="hlink"/>
                </a:solidFill>
              </a:rPr>
              <a:t> </a:t>
            </a:r>
            <a:r>
              <a:rPr lang="ru-RU" sz="1500" b="1"/>
              <a:t>Основная педагогическая задача – </a:t>
            </a:r>
            <a:r>
              <a:rPr lang="ru-RU" sz="1500"/>
              <a:t>создание и организация условий, инициирующих детские действия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5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i="1"/>
              <a:t>                                                       Создание учебных ситуаций:</a:t>
            </a:r>
            <a:r>
              <a:rPr lang="ru-RU" sz="1400" i="1"/>
              <a:t/>
            </a:r>
            <a:br>
              <a:rPr lang="ru-RU" sz="1400" i="1"/>
            </a:br>
            <a:endParaRPr lang="ru-RU" sz="1400" i="1"/>
          </a:p>
          <a:p>
            <a:pPr>
              <a:lnSpc>
                <a:spcPct val="80000"/>
              </a:lnSpc>
            </a:pPr>
            <a:r>
              <a:rPr lang="ru-RU" sz="1500"/>
              <a:t>Самостоятельный выбор учащимися(темы, уровня сложности задания, формы и способов работы и т.д.).</a:t>
            </a:r>
          </a:p>
          <a:p>
            <a:pPr>
              <a:lnSpc>
                <a:spcPct val="80000"/>
              </a:lnSpc>
            </a:pPr>
            <a:r>
              <a:rPr lang="ru-RU" sz="1500"/>
              <a:t>Самостоятельная учебная работа (разные виды деятельности, в процессе которой происходит формирование умений, понятий, представлений).</a:t>
            </a:r>
          </a:p>
          <a:p>
            <a:pPr>
              <a:lnSpc>
                <a:spcPct val="80000"/>
              </a:lnSpc>
            </a:pPr>
            <a:r>
              <a:rPr lang="ru-RU" sz="1500"/>
              <a:t>Осознанность цели работы и ответственность за результат.</a:t>
            </a:r>
          </a:p>
          <a:p>
            <a:pPr>
              <a:lnSpc>
                <a:spcPct val="80000"/>
              </a:lnSpc>
            </a:pPr>
            <a:r>
              <a:rPr lang="ru-RU" sz="1500"/>
              <a:t>Реализация индивидуальных интересов учащихся.</a:t>
            </a:r>
          </a:p>
          <a:p>
            <a:pPr>
              <a:lnSpc>
                <a:spcPct val="80000"/>
              </a:lnSpc>
            </a:pPr>
            <a:r>
              <a:rPr lang="ru-RU" sz="1500"/>
              <a:t>Групповая работа (распределение обязанностей, планирование, дискуссия, оценка и рефлексивное обсуждение результатов).</a:t>
            </a:r>
          </a:p>
          <a:p>
            <a:pPr>
              <a:lnSpc>
                <a:spcPct val="80000"/>
              </a:lnSpc>
            </a:pPr>
            <a:r>
              <a:rPr lang="ru-RU" sz="1500"/>
              <a:t>Формирование понятий и организация своих действий на их основе (осознанность).</a:t>
            </a:r>
          </a:p>
          <a:p>
            <a:pPr>
              <a:lnSpc>
                <a:spcPct val="80000"/>
              </a:lnSpc>
            </a:pPr>
            <a:r>
              <a:rPr lang="ru-RU" sz="1500"/>
              <a:t>Использование системы оценивания, адекватной требуемым образовательным результатам (портфолио, дневник достижений, карта успеха ученика и т.д.).</a:t>
            </a:r>
          </a:p>
          <a:p>
            <a:pPr>
              <a:lnSpc>
                <a:spcPct val="80000"/>
              </a:lnSpc>
            </a:pPr>
            <a:r>
              <a:rPr lang="ru-RU" sz="1500"/>
              <a:t>Демонстрация учителем компетентного поведения.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/>
              <a:t>  </a:t>
            </a:r>
          </a:p>
          <a:p>
            <a:pPr>
              <a:lnSpc>
                <a:spcPct val="80000"/>
              </a:lnSpc>
            </a:pPr>
            <a:endParaRPr lang="ru-RU" sz="1500"/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 rot="5400000">
            <a:off x="4167187" y="2386013"/>
            <a:ext cx="474663" cy="427038"/>
          </a:xfrm>
          <a:prstGeom prst="rightArrow">
            <a:avLst>
              <a:gd name="adj1" fmla="val 50000"/>
              <a:gd name="adj2" fmla="val 277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398588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2800" b="1"/>
              <a:t>С введением нового образовательного стандарта </a:t>
            </a:r>
            <a:br>
              <a:rPr lang="ru-RU" sz="2800" b="1"/>
            </a:br>
            <a:r>
              <a:rPr lang="ru-RU" sz="2800" b="1"/>
              <a:t>в начальной школе </a:t>
            </a:r>
            <a:br>
              <a:rPr lang="ru-RU" sz="2800" b="1"/>
            </a:br>
            <a:r>
              <a:rPr lang="ru-RU" sz="2800" b="1"/>
              <a:t>меняются  функции педагога </a:t>
            </a:r>
            <a:br>
              <a:rPr lang="ru-RU" sz="2800" b="1"/>
            </a:br>
            <a:r>
              <a:rPr lang="ru-RU" sz="2500" b="1"/>
              <a:t>                             </a:t>
            </a:r>
            <a:endParaRPr lang="ru-RU" sz="3200" b="1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0735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В структуре </a:t>
            </a:r>
            <a:endParaRPr lang="en-US" sz="20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традиционного обучения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1. </a:t>
            </a:r>
            <a:r>
              <a:rPr lang="ru-RU" sz="2000" b="1">
                <a:solidFill>
                  <a:srgbClr val="FF3300"/>
                </a:solidFill>
              </a:rPr>
              <a:t>Учитель</a:t>
            </a:r>
            <a:r>
              <a:rPr lang="ru-RU" sz="2000"/>
              <a:t> проверяет д/з </a:t>
            </a:r>
            <a:r>
              <a:rPr lang="ru-RU" sz="2000">
                <a:solidFill>
                  <a:srgbClr val="299410"/>
                </a:solidFill>
              </a:rPr>
              <a:t>учеников</a:t>
            </a:r>
            <a:endParaRPr lang="ru-RU" sz="20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2. </a:t>
            </a:r>
            <a:r>
              <a:rPr lang="ru-RU" sz="2000" b="1">
                <a:solidFill>
                  <a:srgbClr val="FF3300"/>
                </a:solidFill>
              </a:rPr>
              <a:t>Учитель</a:t>
            </a:r>
            <a:r>
              <a:rPr lang="ru-RU" sz="2000">
                <a:solidFill>
                  <a:srgbClr val="FF3300"/>
                </a:solidFill>
              </a:rPr>
              <a:t> </a:t>
            </a:r>
            <a:r>
              <a:rPr lang="ru-RU" sz="2000"/>
              <a:t>объявляет новую тему</a:t>
            </a:r>
            <a:endParaRPr lang="ru-RU" sz="20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3. </a:t>
            </a:r>
            <a:r>
              <a:rPr lang="ru-RU" sz="2000" b="1">
                <a:solidFill>
                  <a:srgbClr val="FF3300"/>
                </a:solidFill>
              </a:rPr>
              <a:t>Учитель</a:t>
            </a:r>
            <a:r>
              <a:rPr lang="ru-RU" sz="2000" b="1"/>
              <a:t> </a:t>
            </a:r>
            <a:r>
              <a:rPr lang="ru-RU" sz="2000"/>
              <a:t>объясняет новую тему</a:t>
            </a:r>
            <a:endParaRPr lang="ru-RU" sz="20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4. </a:t>
            </a:r>
            <a:r>
              <a:rPr lang="ru-RU" sz="2000" b="1">
                <a:solidFill>
                  <a:srgbClr val="FF3300"/>
                </a:solidFill>
              </a:rPr>
              <a:t>Учитель</a:t>
            </a:r>
            <a:r>
              <a:rPr lang="ru-RU" sz="2000"/>
              <a:t> организует закрепление знаний </a:t>
            </a:r>
            <a:r>
              <a:rPr lang="ru-RU" sz="2000">
                <a:solidFill>
                  <a:srgbClr val="299410"/>
                </a:solidFill>
              </a:rPr>
              <a:t>учениками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7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В структуре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деятельностного метода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1.Создание проблемной ситуации </a:t>
            </a:r>
            <a:r>
              <a:rPr lang="ru-RU" sz="2000">
                <a:solidFill>
                  <a:srgbClr val="FF3300"/>
                </a:solidFill>
              </a:rPr>
              <a:t>учителем</a:t>
            </a:r>
            <a:r>
              <a:rPr lang="ru-RU" sz="2000"/>
              <a:t> и формулирование  проблемы </a:t>
            </a:r>
            <a:r>
              <a:rPr lang="ru-RU" sz="2000">
                <a:solidFill>
                  <a:srgbClr val="299410"/>
                </a:solidFill>
              </a:rPr>
              <a:t>учениками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2.Актуализация </a:t>
            </a:r>
            <a:r>
              <a:rPr lang="ru-RU" sz="2000">
                <a:solidFill>
                  <a:srgbClr val="299410"/>
                </a:solidFill>
              </a:rPr>
              <a:t>учениками</a:t>
            </a:r>
            <a:r>
              <a:rPr lang="ru-RU" sz="2000"/>
              <a:t> своих знаний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3. Поиск решения проблемы </a:t>
            </a:r>
            <a:r>
              <a:rPr lang="ru-RU" sz="2000">
                <a:solidFill>
                  <a:srgbClr val="299410"/>
                </a:solidFill>
              </a:rPr>
              <a:t>учениками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4.Выражение решения,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5. Применение знаний </a:t>
            </a:r>
            <a:r>
              <a:rPr lang="ru-RU" sz="2000">
                <a:solidFill>
                  <a:srgbClr val="299410"/>
                </a:solidFill>
              </a:rPr>
              <a:t>учениками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Позиция  педагога</a:t>
            </a:r>
            <a:br>
              <a:rPr lang="ru-RU" sz="3800" b="1"/>
            </a:br>
            <a:endParaRPr lang="ru-RU" sz="3800" b="1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i="1">
                <a:solidFill>
                  <a:schemeClr val="bg2"/>
                </a:solidFill>
              </a:rPr>
              <a:t>Традиционная классификация: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- </a:t>
            </a:r>
            <a:r>
              <a:rPr lang="ru-RU" sz="2200">
                <a:solidFill>
                  <a:schemeClr val="hlink"/>
                </a:solidFill>
              </a:rPr>
              <a:t>источник знаний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образец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плановик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контролер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судья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37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i="1">
                <a:solidFill>
                  <a:schemeClr val="bg2"/>
                </a:solidFill>
              </a:rPr>
              <a:t>Системно-деятельностая классификация: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организатор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дирижер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участник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помощник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стимулятор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200">
                <a:solidFill>
                  <a:schemeClr val="hlink"/>
                </a:solidFill>
              </a:rPr>
              <a:t>товарищ,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т.е. </a:t>
            </a:r>
            <a:r>
              <a:rPr lang="ru-RU" sz="2200" b="1">
                <a:solidFill>
                  <a:schemeClr val="hlink"/>
                </a:solidFill>
              </a:rPr>
              <a:t>скрытое управление образовательным процессом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2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2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  <a:p>
            <a:pPr>
              <a:lnSpc>
                <a:spcPct val="90000"/>
              </a:lnSpc>
              <a:buFontTx/>
              <a:buChar char="-"/>
            </a:pPr>
            <a:endParaRPr lang="ru-RU" sz="2200"/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 rot="1032724">
            <a:off x="2514600" y="10668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 rot="-1186602">
            <a:off x="6172200" y="9906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r>
              <a:rPr lang="ru-RU"/>
              <a:t>Изменяется деятельность ученика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/>
              <a:t>Основа –  деятельность школьника, базирующаяся на </a:t>
            </a:r>
            <a:r>
              <a:rPr lang="ru-RU" sz="2600" b="1"/>
              <a:t>учебной самостоятельности</a:t>
            </a:r>
            <a:r>
              <a:rPr lang="ru-RU" sz="2600"/>
              <a:t>, в результате которой ученик приобретает:</a:t>
            </a:r>
          </a:p>
          <a:p>
            <a:r>
              <a:rPr lang="ru-RU" sz="2600"/>
              <a:t>знания;</a:t>
            </a:r>
          </a:p>
          <a:p>
            <a:r>
              <a:rPr lang="ru-RU" sz="2600"/>
              <a:t>ценностное отношение к знаниям, осознание личностного смысла получаемых знаний;</a:t>
            </a:r>
          </a:p>
          <a:p>
            <a:r>
              <a:rPr lang="ru-RU" sz="2600"/>
              <a:t>готовность к применению полученных знаний (способность применения на практике);</a:t>
            </a:r>
          </a:p>
          <a:p>
            <a:r>
              <a:rPr lang="ru-RU" sz="2600"/>
              <a:t>позитивный опыт применения знаний («я пробовал применить это, и у меня получилось»).</a:t>
            </a:r>
          </a:p>
          <a:p>
            <a:endParaRPr lang="ru-RU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folHlink"/>
          </a:solidFill>
        </p:spPr>
        <p:txBody>
          <a:bodyPr/>
          <a:lstStyle/>
          <a:p>
            <a:r>
              <a:rPr lang="ru-RU" sz="2500" b="1"/>
              <a:t>Изменяются требования к учебным программам, по которым  будут обучаться в начальной школе?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600"/>
              <a:t>           Четыре системы учебников:</a:t>
            </a:r>
          </a:p>
          <a:p>
            <a:pPr marL="609600" indent="-609600">
              <a:buFontTx/>
              <a:buAutoNum type="arabicPeriod"/>
            </a:pPr>
            <a:r>
              <a:rPr lang="ru-RU" sz="2600"/>
              <a:t>«Школа России» (67% школ)</a:t>
            </a:r>
          </a:p>
          <a:p>
            <a:pPr marL="609600" indent="-609600">
              <a:buFontTx/>
              <a:buAutoNum type="arabicPeriod"/>
            </a:pPr>
            <a:r>
              <a:rPr lang="ru-RU" sz="2600"/>
              <a:t>«Перспектива»    (18% школ)</a:t>
            </a:r>
          </a:p>
          <a:p>
            <a:pPr marL="609600" indent="-609600">
              <a:buFontTx/>
              <a:buAutoNum type="arabicPeriod"/>
            </a:pPr>
            <a:r>
              <a:rPr lang="ru-RU" sz="2600"/>
              <a:t>«Школа 2100» (21% школ)</a:t>
            </a:r>
          </a:p>
          <a:p>
            <a:pPr marL="609600" indent="-609600">
              <a:buFontTx/>
              <a:buAutoNum type="arabicPeriod"/>
            </a:pPr>
            <a:r>
              <a:rPr lang="ru-RU" sz="2600"/>
              <a:t>«Начальная школа 21 века» (19% школ)</a:t>
            </a:r>
          </a:p>
          <a:p>
            <a:pPr marL="609600" indent="-609600">
              <a:buFontTx/>
              <a:buNone/>
            </a:pPr>
            <a:endParaRPr lang="ru-RU" sz="2600"/>
          </a:p>
        </p:txBody>
      </p:sp>
      <p:pic>
        <p:nvPicPr>
          <p:cNvPr id="137220" name="Рисунок 4" descr="IMG_39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 descr="IMG_25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2971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5C3CDF-6D54-4A05-BE83-776EB82256DC}" type="slidenum">
              <a:rPr lang="ru-RU" sz="1400"/>
              <a:pPr algn="r"/>
              <a:t>19</a:t>
            </a:fld>
            <a:endParaRPr lang="ru-RU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2238"/>
            <a:ext cx="8812213" cy="1173162"/>
          </a:xfrm>
          <a:solidFill>
            <a:schemeClr val="folHlink"/>
          </a:solidFill>
        </p:spPr>
        <p:txBody>
          <a:bodyPr anchor="ctr"/>
          <a:lstStyle/>
          <a:p>
            <a:r>
              <a:rPr lang="ru-RU" sz="2500" b="1"/>
              <a:t>В чем отличие традиционных учебников от развивающих систем учебников?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250825" y="3068638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цель</a:t>
            </a:r>
          </a:p>
        </p:txBody>
      </p:sp>
      <p:sp>
        <p:nvSpPr>
          <p:cNvPr id="138245" name="Text Box 4"/>
          <p:cNvSpPr txBox="1">
            <a:spLocks noChangeArrowheads="1"/>
          </p:cNvSpPr>
          <p:nvPr/>
        </p:nvSpPr>
        <p:spPr bwMode="auto">
          <a:xfrm>
            <a:off x="250825" y="50847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методика</a:t>
            </a:r>
          </a:p>
        </p:txBody>
      </p:sp>
      <p:sp>
        <p:nvSpPr>
          <p:cNvPr id="138246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текст</a:t>
            </a:r>
          </a:p>
        </p:txBody>
      </p:sp>
      <p:sp>
        <p:nvSpPr>
          <p:cNvPr id="138247" name="Text Box 6"/>
          <p:cNvSpPr txBox="1">
            <a:spLocks noChangeArrowheads="1"/>
          </p:cNvSpPr>
          <p:nvPr/>
        </p:nvSpPr>
        <p:spPr bwMode="auto">
          <a:xfrm>
            <a:off x="2268538" y="2947988"/>
            <a:ext cx="2011362" cy="6096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600"/>
              <a:t>Передача готовых </a:t>
            </a:r>
          </a:p>
          <a:p>
            <a:pPr algn="l"/>
            <a:r>
              <a:rPr lang="ru-RU" sz="1600">
                <a:solidFill>
                  <a:srgbClr val="FF3300"/>
                </a:solidFill>
              </a:rPr>
              <a:t>знаний</a:t>
            </a:r>
          </a:p>
        </p:txBody>
      </p:sp>
      <p:sp>
        <p:nvSpPr>
          <p:cNvPr id="138248" name="Text Box 7"/>
          <p:cNvSpPr txBox="1">
            <a:spLocks noChangeArrowheads="1"/>
          </p:cNvSpPr>
          <p:nvPr/>
        </p:nvSpPr>
        <p:spPr bwMode="auto">
          <a:xfrm>
            <a:off x="2282825" y="3884613"/>
            <a:ext cx="2452688" cy="854075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600"/>
              <a:t>Объяснить все так, </a:t>
            </a:r>
          </a:p>
          <a:p>
            <a:pPr algn="l"/>
            <a:r>
              <a:rPr lang="ru-RU" sz="1600"/>
              <a:t>чтобы ученик </a:t>
            </a:r>
            <a:r>
              <a:rPr lang="ru-RU" sz="1600">
                <a:solidFill>
                  <a:srgbClr val="FF3300"/>
                </a:solidFill>
              </a:rPr>
              <a:t>запомнил</a:t>
            </a:r>
          </a:p>
          <a:p>
            <a:pPr algn="l"/>
            <a:r>
              <a:rPr lang="ru-RU" sz="1600"/>
              <a:t> и пересказал знания.</a:t>
            </a:r>
          </a:p>
        </p:txBody>
      </p:sp>
      <p:sp>
        <p:nvSpPr>
          <p:cNvPr id="138249" name="Text Box 8"/>
          <p:cNvSpPr txBox="1">
            <a:spLocks noChangeArrowheads="1"/>
          </p:cNvSpPr>
          <p:nvPr/>
        </p:nvSpPr>
        <p:spPr bwMode="auto">
          <a:xfrm>
            <a:off x="2268538" y="5084763"/>
            <a:ext cx="2879725" cy="854075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600"/>
              <a:t>Репродуктивные вопросы – </a:t>
            </a:r>
          </a:p>
          <a:p>
            <a:pPr algn="l"/>
            <a:r>
              <a:rPr lang="ru-RU" sz="1600">
                <a:solidFill>
                  <a:srgbClr val="FF3300"/>
                </a:solidFill>
              </a:rPr>
              <a:t>повторение</a:t>
            </a:r>
            <a:r>
              <a:rPr lang="ru-RU" sz="1600"/>
              <a:t> и запоминание </a:t>
            </a:r>
          </a:p>
          <a:p>
            <a:pPr algn="l"/>
            <a:r>
              <a:rPr lang="ru-RU" sz="1600"/>
              <a:t>чужих мыслей</a:t>
            </a:r>
          </a:p>
        </p:txBody>
      </p:sp>
      <p:sp>
        <p:nvSpPr>
          <p:cNvPr id="138250" name="Text Box 9"/>
          <p:cNvSpPr txBox="1">
            <a:spLocks noChangeArrowheads="1"/>
          </p:cNvSpPr>
          <p:nvPr/>
        </p:nvSpPr>
        <p:spPr bwMode="auto">
          <a:xfrm>
            <a:off x="2266950" y="1773238"/>
            <a:ext cx="2520950" cy="831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Традиционный учебник</a:t>
            </a:r>
          </a:p>
        </p:txBody>
      </p:sp>
      <p:sp>
        <p:nvSpPr>
          <p:cNvPr id="138251" name="Text Box 10"/>
          <p:cNvSpPr txBox="1">
            <a:spLocks noChangeArrowheads="1"/>
          </p:cNvSpPr>
          <p:nvPr/>
        </p:nvSpPr>
        <p:spPr bwMode="auto">
          <a:xfrm>
            <a:off x="5940425" y="1733550"/>
            <a:ext cx="2520950" cy="831850"/>
          </a:xfrm>
          <a:prstGeom prst="rect">
            <a:avLst/>
          </a:prstGeom>
          <a:solidFill>
            <a:srgbClr val="8DF0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/>
              <a:t>Развивающий учебник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940425" y="2973388"/>
            <a:ext cx="24257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/>
              <a:t>Развитие </a:t>
            </a:r>
            <a:r>
              <a:rPr lang="ru-RU">
                <a:solidFill>
                  <a:srgbClr val="FF3300"/>
                </a:solidFill>
              </a:rPr>
              <a:t>умений</a:t>
            </a:r>
            <a:r>
              <a:rPr lang="ru-RU"/>
              <a:t> по </a:t>
            </a:r>
          </a:p>
          <a:p>
            <a:pPr algn="l"/>
            <a:r>
              <a:rPr lang="ru-RU"/>
              <a:t>применению знаний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5940425" y="3860800"/>
            <a:ext cx="2824163" cy="1098550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/>
              <a:t>Дать возможность для </a:t>
            </a:r>
            <a:r>
              <a:rPr lang="ru-RU" sz="1600">
                <a:solidFill>
                  <a:srgbClr val="FF3300"/>
                </a:solidFill>
              </a:rPr>
              <a:t>самостоятельного открытия</a:t>
            </a:r>
            <a:r>
              <a:rPr lang="ru-RU" sz="1600"/>
              <a:t> нового знания учениками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5940425" y="5084763"/>
            <a:ext cx="2870200" cy="804862"/>
          </a:xfrm>
          <a:prstGeom prst="rect">
            <a:avLst/>
          </a:prstGeom>
          <a:solidFill>
            <a:srgbClr val="FFFFCC"/>
          </a:solidFill>
          <a:ln w="28575">
            <a:solidFill>
              <a:srgbClr val="29941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/>
              <a:t>Продуктивные задания –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получение нового</a:t>
            </a:r>
            <a:r>
              <a:rPr lang="ru-RU" sz="1600"/>
              <a:t> продукта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/>
              <a:t>– своего вывода, оценки.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9" grpId="0" animBg="1"/>
      <p:bldP spid="181260" grpId="0" animBg="1"/>
      <p:bldP spid="1812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/>
              <a:t>Эпиграф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itchFamily="2" charset="2"/>
              <a:buNone/>
            </a:pPr>
            <a:r>
              <a:rPr lang="ru-RU" sz="5500" b="1" i="1">
                <a:solidFill>
                  <a:schemeClr val="accent1"/>
                </a:solidFill>
              </a:rPr>
              <a:t>«Мы- не раздатчики знаний»</a:t>
            </a:r>
          </a:p>
          <a:p>
            <a:pPr algn="r">
              <a:buFont typeface="Wingdings" pitchFamily="2" charset="2"/>
              <a:buNone/>
            </a:pPr>
            <a:endParaRPr lang="ru-RU" sz="5500"/>
          </a:p>
          <a:p>
            <a:pPr algn="r">
              <a:buFont typeface="Wingdings" pitchFamily="2" charset="2"/>
              <a:buNone/>
            </a:pPr>
            <a:r>
              <a:rPr lang="ru-RU" sz="2600"/>
              <a:t>Академик РАО </a:t>
            </a:r>
          </a:p>
          <a:p>
            <a:pPr algn="r">
              <a:buFont typeface="Wingdings" pitchFamily="2" charset="2"/>
              <a:buNone/>
            </a:pPr>
            <a:r>
              <a:rPr lang="ru-RU" sz="2600"/>
              <a:t>Александр Григорьевич Асмолов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954EA0-5637-4632-ABFE-25ADE5C3F9FB}" type="slidenum">
              <a:rPr lang="ru-RU" sz="1400"/>
              <a:pPr algn="r"/>
              <a:t>20</a:t>
            </a:fld>
            <a:endParaRPr lang="ru-RU" sz="1400"/>
          </a:p>
        </p:txBody>
      </p:sp>
      <p:sp>
        <p:nvSpPr>
          <p:cNvPr id="140291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3200">
              <a:latin typeface="Times New Roman" pitchFamily="18" charset="0"/>
            </a:endParaRP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96400" cy="2819400"/>
          </a:xfrm>
          <a:solidFill>
            <a:schemeClr val="folHlink"/>
          </a:solidFill>
          <a:ln w="38100">
            <a:solidFill>
              <a:srgbClr val="FF3300"/>
            </a:solidFill>
          </a:ln>
        </p:spPr>
        <p:txBody>
          <a:bodyPr anchor="ctr"/>
          <a:lstStyle/>
          <a:p>
            <a:pPr algn="ctr"/>
            <a:r>
              <a:rPr lang="ru-RU" sz="2100" b="1">
                <a:solidFill>
                  <a:schemeClr val="tx1"/>
                </a:solidFill>
              </a:rPr>
              <a:t/>
            </a:r>
            <a:br>
              <a:rPr lang="ru-RU" sz="21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Изменяются требования к результату образования</a:t>
            </a:r>
            <a:r>
              <a:rPr lang="ru-RU" sz="2000" b="1">
                <a:solidFill>
                  <a:schemeClr val="tx1"/>
                </a:solidFill>
              </a:rPr>
              <a:t>  </a:t>
            </a:r>
            <a:br>
              <a:rPr lang="ru-RU" sz="2000" b="1">
                <a:solidFill>
                  <a:schemeClr val="tx1"/>
                </a:solidFill>
              </a:rPr>
            </a:br>
            <a:r>
              <a:rPr lang="ru-RU" sz="2000" b="1">
                <a:solidFill>
                  <a:schemeClr val="tx1"/>
                </a:solidFill>
              </a:rPr>
              <a:t>Результатом становится, наряду с формированием прочного фундаментального ядра образования (овладение предметными знаниями и умениями) развитие универсальных учебных действий школьника</a:t>
            </a:r>
            <a:r>
              <a:rPr lang="ru-RU" sz="2000" b="1"/>
              <a:t> (надпредметные умения и способы действий)</a:t>
            </a:r>
          </a:p>
        </p:txBody>
      </p:sp>
      <p:sp>
        <p:nvSpPr>
          <p:cNvPr id="14029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95600"/>
            <a:ext cx="8991600" cy="39624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 b="1"/>
              <a:t>УУД – </a:t>
            </a:r>
            <a:r>
              <a:rPr lang="ru-RU" sz="2100"/>
              <a:t>совокупность способов действий, обеспечивающих способность к развитию:</a:t>
            </a:r>
          </a:p>
          <a:p>
            <a:r>
              <a:rPr lang="ru-RU" sz="2100" b="1">
                <a:solidFill>
                  <a:srgbClr val="FF9900"/>
                </a:solidFill>
              </a:rPr>
              <a:t>Регулятивные</a:t>
            </a:r>
            <a:r>
              <a:rPr lang="ru-RU" sz="2100" b="1"/>
              <a:t>  - </a:t>
            </a:r>
            <a:r>
              <a:rPr lang="ru-RU" sz="2100"/>
              <a:t>обеспечивают </a:t>
            </a:r>
            <a:r>
              <a:rPr lang="ru-RU" sz="2100" i="1"/>
              <a:t>организацию</a:t>
            </a:r>
            <a:r>
              <a:rPr lang="ru-RU" sz="2100"/>
              <a:t> учебной деятельности </a:t>
            </a:r>
          </a:p>
          <a:p>
            <a:r>
              <a:rPr lang="ru-RU" sz="2100" b="1">
                <a:solidFill>
                  <a:srgbClr val="2B03F5"/>
                </a:solidFill>
              </a:rPr>
              <a:t>Познавательные</a:t>
            </a:r>
            <a:r>
              <a:rPr lang="ru-RU" sz="2100" b="1"/>
              <a:t> – </a:t>
            </a:r>
            <a:r>
              <a:rPr lang="ru-RU" sz="2100"/>
              <a:t>…поиск информации… установление связей и отношений… преобразование </a:t>
            </a:r>
          </a:p>
          <a:p>
            <a:r>
              <a:rPr lang="ru-RU" sz="2100" b="1">
                <a:solidFill>
                  <a:srgbClr val="FF3300"/>
                </a:solidFill>
              </a:rPr>
              <a:t>Личностные</a:t>
            </a:r>
            <a:r>
              <a:rPr lang="ru-RU" sz="2100" b="1"/>
              <a:t> - </a:t>
            </a:r>
            <a:r>
              <a:rPr lang="ru-RU" sz="2100" i="1"/>
              <a:t>ценностно</a:t>
            </a:r>
            <a:r>
              <a:rPr lang="ru-RU" sz="2100"/>
              <a:t>-смысловая ориентация учащихся (поступок – нравственная норма)</a:t>
            </a:r>
          </a:p>
          <a:p>
            <a:r>
              <a:rPr lang="ru-RU" sz="2100" b="1">
                <a:solidFill>
                  <a:srgbClr val="299410"/>
                </a:solidFill>
              </a:rPr>
              <a:t>Коммуникативные</a:t>
            </a:r>
            <a:r>
              <a:rPr lang="ru-RU" sz="2100" b="1"/>
              <a:t> - </a:t>
            </a:r>
            <a:r>
              <a:rPr lang="ru-RU" sz="2100"/>
              <a:t>ориентация учащихся на позиции партнеров по общению или деятельности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944562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2100" b="1"/>
              <a:t>5 основных компетентностей </a:t>
            </a:r>
            <a:br>
              <a:rPr lang="ru-RU" sz="2100" b="1"/>
            </a:br>
            <a:r>
              <a:rPr lang="ru-RU" sz="2100" b="1"/>
              <a:t>выпускника начальной школы, заложенных в ФГОС НОО: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1. </a:t>
            </a:r>
            <a:r>
              <a:rPr lang="ru-RU" sz="2100" b="1"/>
              <a:t>Образовательная </a:t>
            </a:r>
            <a:r>
              <a:rPr lang="ru-RU" sz="2100"/>
              <a:t>– способность личности к обучению, самообразованию, самосовершенствованию.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2. </a:t>
            </a:r>
            <a:r>
              <a:rPr lang="ru-RU" sz="2100" b="1"/>
              <a:t>Коммуникативная</a:t>
            </a:r>
            <a:r>
              <a:rPr lang="ru-RU" sz="2100"/>
              <a:t> – способность к взаимодействию с другими людьми речевым и речевым способом, устно и письменно, на родном и иностранном языках, т.е. способность понимать и быть понятым.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3. </a:t>
            </a:r>
            <a:r>
              <a:rPr lang="ru-RU" sz="2100" b="1"/>
              <a:t>Информационная </a:t>
            </a:r>
            <a:r>
              <a:rPr lang="ru-RU" sz="2100"/>
              <a:t>– способность находить, хранить и применять информацию в различных ее видах.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4. </a:t>
            </a:r>
            <a:r>
              <a:rPr lang="ru-RU" sz="2100" b="1"/>
              <a:t>Социальная</a:t>
            </a:r>
            <a:r>
              <a:rPr lang="ru-RU" sz="2100"/>
              <a:t> – способность понимать, принимать и выполнять социальные нормы и правила, способность выполнять разные социальные роли.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5. </a:t>
            </a:r>
            <a:r>
              <a:rPr lang="ru-RU" sz="2100" b="1"/>
              <a:t>Толерантность</a:t>
            </a:r>
            <a:r>
              <a:rPr lang="ru-RU" sz="2100"/>
              <a:t> – способность понимать, принимать и уважать чужую точку зрения, при этом уметь отстаивать свою, т.е. способность к сотрудничеству.</a:t>
            </a:r>
          </a:p>
          <a:p>
            <a:pPr>
              <a:lnSpc>
                <a:spcPct val="90000"/>
              </a:lnSpc>
            </a:pPr>
            <a:endParaRPr lang="ru-RU" sz="2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3800" b="1"/>
              <a:t>Изменяется образовательное пространство начальной школы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4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Внеурочная деятельность –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составляющая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единой образовательной среды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в условиях реализации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ФГОС НОО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3800" b="1"/>
              <a:t>Что понимать под внеурочной деятельностью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900"/>
              <a:t> </a:t>
            </a:r>
            <a:r>
              <a:rPr lang="ru-RU" sz="1900" b="1"/>
              <a:t>Внеурочная работа понимается сегодня преимущественно как деятельность, организуемая с классом, группой обучающихся во внеурочное время для удовлетворения потребностей  школьников в содержательном досуге, их участия в самоуправлении и общественно полезной деятельности,  детских общественных объединениях и организациях. Эта работа позволяет педагогам выявить у своих подопечных  потенциальные возможности и интересы, помочь  им их реализовать.</a:t>
            </a:r>
          </a:p>
          <a:p>
            <a:pPr>
              <a:lnSpc>
                <a:spcPct val="80000"/>
              </a:lnSpc>
            </a:pPr>
            <a:r>
              <a:rPr lang="ru-RU" sz="1900" b="1"/>
              <a:t>  Внеурочная деятельность ориентирована на создание  условий для  неформального общения ребят одного класса или учебной параллели и имеет выраженную воспитательную и социально-педагогическую направленность.</a:t>
            </a:r>
          </a:p>
          <a:p>
            <a:pPr>
              <a:lnSpc>
                <a:spcPct val="80000"/>
              </a:lnSpc>
            </a:pPr>
            <a:r>
              <a:rPr lang="ru-RU" sz="1900" b="1"/>
              <a:t>  Внеурочная деятельность направлена на создание условий для развития творческих интересов детей  и включения их в художественную, техническую, спортивную, интеллектуальную и другую деятельность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3800"/>
              <a:t>Основные принципы организации внеурочной деятельности: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- создание единой образовательной среды как механизм обеспечения полноты, целостности и преемственности образования;</a:t>
            </a:r>
          </a:p>
          <a:p>
            <a:pPr>
              <a:buFont typeface="Wingdings" pitchFamily="2" charset="2"/>
              <a:buNone/>
            </a:pPr>
            <a:r>
              <a:rPr lang="ru-RU"/>
              <a:t>- развитие индивидуальности каждого ребенка;</a:t>
            </a:r>
          </a:p>
          <a:p>
            <a:pPr>
              <a:buFont typeface="Wingdings" pitchFamily="2" charset="2"/>
              <a:buNone/>
            </a:pPr>
            <a:r>
              <a:rPr lang="ru-RU"/>
              <a:t>- системная организация управления образовательным процессом.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chemeClr val="folHlink"/>
          </a:solidFill>
        </p:spPr>
        <p:txBody>
          <a:bodyPr/>
          <a:lstStyle/>
          <a:p>
            <a:r>
              <a:rPr lang="ru-RU" sz="2900" b="1"/>
              <a:t>Какие задачи решает внеурочная деятельность?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Развитие индивидуальных способностей обучающихся через формирование  предметных и надпредметных компетентностей посредством углубления и расширение основ знаний образовательных областей, заложенных в инвариантной части образовательного плана ГОУ</a:t>
            </a:r>
          </a:p>
          <a:p>
            <a:pPr>
              <a:lnSpc>
                <a:spcPct val="80000"/>
              </a:lnSpc>
            </a:pPr>
            <a:r>
              <a:rPr lang="ru-RU" sz="2100"/>
              <a:t>Духовно-нравственное воспитание школьников, формирование позитивных  отношений ребенка к базовым ценностям нашего общества и социальной реальности в целом;</a:t>
            </a:r>
          </a:p>
          <a:p>
            <a:pPr>
              <a:lnSpc>
                <a:spcPct val="80000"/>
              </a:lnSpc>
            </a:pPr>
            <a:r>
              <a:rPr lang="ru-RU" sz="2100"/>
              <a:t>Формирование устойчивых мотивов и потребностей в бережном отношении к своему здоровью,  развитие навыков организации здорового образа жизни;</a:t>
            </a:r>
          </a:p>
          <a:p>
            <a:pPr>
              <a:lnSpc>
                <a:spcPct val="80000"/>
              </a:lnSpc>
            </a:pPr>
            <a:r>
              <a:rPr lang="ru-RU" sz="2100"/>
              <a:t>Психолого-педагогическая (коррекционная) поддержка обучающихся начальной школы.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265238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2900" b="1"/>
              <a:t>Направления внеурочной деятельности:</a:t>
            </a:r>
            <a:br>
              <a:rPr lang="ru-RU" sz="2900" b="1"/>
            </a:br>
            <a:endParaRPr lang="ru-RU" sz="2900" b="1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Спортивно – оздоровительное</a:t>
            </a:r>
          </a:p>
          <a:p>
            <a:r>
              <a:rPr lang="ru-RU" b="1"/>
              <a:t>Духовно нравственное</a:t>
            </a:r>
          </a:p>
          <a:p>
            <a:r>
              <a:rPr lang="ru-RU" b="1"/>
              <a:t>Общеинтеллектуальное </a:t>
            </a:r>
          </a:p>
          <a:p>
            <a:r>
              <a:rPr lang="ru-RU" b="1"/>
              <a:t>Общекультурное</a:t>
            </a:r>
          </a:p>
          <a:p>
            <a:r>
              <a:rPr lang="ru-RU" b="1"/>
              <a:t>Социальное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                          </a:t>
            </a:r>
          </a:p>
        </p:txBody>
      </p:sp>
      <p:pic>
        <p:nvPicPr>
          <p:cNvPr id="172036" name="Picture 3" descr="C:\Documents and Settings\Мария\Рабочий стол\Новая папка\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62200"/>
            <a:ext cx="256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60863"/>
            <a:ext cx="25415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3800" b="1"/>
              <a:t>Подходы к формированию внеурочной деятельности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1.</a:t>
            </a:r>
            <a:r>
              <a:rPr lang="ru-RU"/>
              <a:t>  </a:t>
            </a:r>
            <a:r>
              <a:rPr lang="ru-RU" b="1"/>
              <a:t>Учет пожеланий обучающихся и запроса  родителей (законных представителей).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2. Учет специфики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образовательного                   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Учреждения.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              </a:t>
            </a:r>
          </a:p>
        </p:txBody>
      </p:sp>
      <p:pic>
        <p:nvPicPr>
          <p:cNvPr id="177156" name="Рисунок 4" descr="IMG_39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3236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703388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2800" b="1"/>
              <a:t>Ресурсы образовательного учреждения, используемые для организации </a:t>
            </a:r>
            <a:br>
              <a:rPr lang="ru-RU" sz="2800" b="1"/>
            </a:br>
            <a:r>
              <a:rPr lang="ru-RU" sz="2800" b="1"/>
              <a:t>внеурочной деятельности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Часы из части базисного учебного плана, формируемой участниками  образовательного процесса (КОУ).</a:t>
            </a:r>
          </a:p>
          <a:p>
            <a:pPr>
              <a:lnSpc>
                <a:spcPct val="90000"/>
              </a:lnSpc>
            </a:pPr>
            <a:r>
              <a:rPr lang="ru-RU" sz="2100"/>
              <a:t>Возможности системы дополнительного образования ОУ.</a:t>
            </a:r>
          </a:p>
          <a:p>
            <a:pPr>
              <a:lnSpc>
                <a:spcPct val="90000"/>
              </a:lnSpc>
            </a:pPr>
            <a:r>
              <a:rPr lang="ru-RU" sz="2100"/>
              <a:t>Деятельность групп продленного дня.</a:t>
            </a:r>
          </a:p>
          <a:p>
            <a:pPr>
              <a:lnSpc>
                <a:spcPct val="90000"/>
              </a:lnSpc>
            </a:pPr>
            <a:r>
              <a:rPr lang="ru-RU" sz="2100"/>
              <a:t>Работа классного руководителя.</a:t>
            </a:r>
          </a:p>
          <a:p>
            <a:pPr>
              <a:lnSpc>
                <a:spcPct val="90000"/>
              </a:lnSpc>
            </a:pPr>
            <a:r>
              <a:rPr lang="ru-RU" sz="2100"/>
              <a:t>Привлечение иных  педагогических работников образовательного учреждения (педагог – организатор, педагог – психолог, социальный педагог, старший вожатый, тьютор и другие).</a:t>
            </a:r>
          </a:p>
          <a:p>
            <a:pPr>
              <a:lnSpc>
                <a:spcPct val="90000"/>
              </a:lnSpc>
            </a:pPr>
            <a:r>
              <a:rPr lang="ru-RU" sz="2100"/>
              <a:t> Возможности  инновационной деятельности школы.</a:t>
            </a:r>
          </a:p>
          <a:p>
            <a:pPr>
              <a:lnSpc>
                <a:spcPct val="90000"/>
              </a:lnSpc>
            </a:pPr>
            <a:r>
              <a:rPr lang="ru-RU" sz="2100"/>
              <a:t> Использование образовательных программ учреждений дополнительного образования детей, а также учреждений культуры и спорта.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295400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sz="2500" b="1"/>
              <a:t>Основные результаты начального общего образования, сформулированные в Требованиях стандарта: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/>
              <a:t>Формирование предметных и универсальных способов действий, а также опорной системы знаний, обеспечивающих возможность продолжения обучения в основной школе.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Воспитание основ умения учиться как  способности к самоорганизации с целью решения учебных задач.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Индивидуальный прогресс в основных сферах  личностного развития – эмоциональной, познавательной, саморегуляции.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/>
          </a:p>
          <a:p>
            <a:pPr>
              <a:lnSpc>
                <a:spcPct val="90000"/>
              </a:lnSpc>
            </a:pPr>
            <a:r>
              <a:rPr lang="ru-RU" sz="2100" b="1"/>
              <a:t>Формирование устойчивых мотивов и потребностей в бережном отношении к своему здоровью,  развитие навыков организации здорового образа жизни.</a:t>
            </a:r>
            <a:r>
              <a:rPr lang="ru-RU" sz="2100"/>
              <a:t> </a:t>
            </a:r>
            <a:endParaRPr lang="ru-RU" sz="21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09600" y="2743200"/>
            <a:ext cx="8285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4000" b="1">
                <a:solidFill>
                  <a:schemeClr val="accent1"/>
                </a:solidFill>
              </a:rPr>
              <a:t>1. С чем связана необходимость модернизации российского образования?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Портрет выпускника</a:t>
            </a:r>
          </a:p>
          <a:p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начальной школы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195513" y="2312988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активно познающий мир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159000" y="1628775"/>
            <a:ext cx="622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lnSpc>
                <a:spcPct val="90000"/>
              </a:lnSpc>
              <a:buFontTx/>
              <a:buChar char="•"/>
            </a:pPr>
            <a:r>
              <a:rPr lang="ru-RU" b="1">
                <a:solidFill>
                  <a:srgbClr val="0000FF"/>
                </a:solidFill>
              </a:rPr>
              <a:t>любознательный</a:t>
            </a:r>
            <a:r>
              <a:rPr lang="ru-RU">
                <a:solidFill>
                  <a:srgbClr val="0000FF"/>
                </a:solidFill>
              </a:rPr>
              <a:t>, проявляющий                   исследовательский интерес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32025" y="2781300"/>
            <a:ext cx="592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доброжелательный, умеющий слушать и слышать партнера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42875" y="4365625"/>
            <a:ext cx="854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умеющий учиться, способный к самоорганизации</a:t>
            </a:r>
            <a:endParaRPr lang="ru-RU">
              <a:solidFill>
                <a:srgbClr val="FFFF99"/>
              </a:solidFill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15900" y="5410200"/>
            <a:ext cx="816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lnSpc>
                <a:spcPct val="90000"/>
              </a:lnSpc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навыки самоорганизации и здорового образа жизни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42875" y="4797425"/>
            <a:ext cx="846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готовый самостоятельно действовать и отвечать перед семьёй и школой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107950" y="3716338"/>
            <a:ext cx="49323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0" hangingPunct="0">
              <a:lnSpc>
                <a:spcPct val="90000"/>
              </a:lnSpc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уважительное отношение к окружающим, </a:t>
            </a:r>
          </a:p>
          <a:p>
            <a:pPr algn="l" eaLnBrk="0" hangingPunct="0"/>
            <a:r>
              <a:rPr lang="ru-RU">
                <a:solidFill>
                  <a:srgbClr val="0000FF"/>
                </a:solidFill>
              </a:rPr>
              <a:t> к иной точке зрения</a:t>
            </a:r>
          </a:p>
        </p:txBody>
      </p:sp>
      <p:sp>
        <p:nvSpPr>
          <p:cNvPr id="174090" name="AutoShape 10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 eaLnBrk="0" hangingPunct="0"/>
            <a:r>
              <a:rPr lang="ru-RU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результат: УЧЕБНАЯ САМОСТОЯТЕЛЬНОСТЬ ≡ УМЕНИЕ УЧИТЬСЯ</a:t>
            </a:r>
          </a:p>
          <a:p>
            <a:pPr algn="l" eaLnBrk="0" hangingPunct="0"/>
            <a:endParaRPr lang="ru-RU" b="1">
              <a:solidFill>
                <a:srgbClr val="2929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091" name="Picture 11" descr="Картинка 61 из 30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665288"/>
            <a:ext cx="2001838" cy="1614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chemeClr val="hlink"/>
                </a:solidFill>
              </a:rPr>
              <a:t>Результаты независимых международных замеров уровня знаний учащихся РФ.</a:t>
            </a:r>
            <a:br>
              <a:rPr lang="ru-RU" sz="3200" b="1">
                <a:solidFill>
                  <a:schemeClr val="hlink"/>
                </a:solidFill>
              </a:rPr>
            </a:br>
            <a:r>
              <a:rPr lang="ru-RU" sz="3200" i="1">
                <a:solidFill>
                  <a:schemeClr val="hlink"/>
                </a:solidFill>
              </a:rPr>
              <a:t>(в обследовании участвовало 30 стран):</a:t>
            </a:r>
            <a:br>
              <a:rPr lang="ru-RU" sz="3200" i="1">
                <a:solidFill>
                  <a:schemeClr val="hlink"/>
                </a:solidFill>
              </a:rPr>
            </a:br>
            <a:r>
              <a:rPr lang="ru-RU" sz="3200" b="1"/>
              <a:t>Требования: применение имеющихся теоретических знаний на практике.</a:t>
            </a:r>
            <a:r>
              <a:rPr lang="ru-RU" sz="3200"/>
              <a:t>  </a:t>
            </a:r>
            <a:br>
              <a:rPr lang="ru-RU" sz="3200"/>
            </a:br>
            <a:r>
              <a:rPr lang="ru-RU" sz="3200">
                <a:solidFill>
                  <a:schemeClr val="bg2"/>
                </a:solidFill>
              </a:rPr>
              <a:t>1. В области филологии и словесности</a:t>
            </a:r>
            <a:r>
              <a:rPr lang="ru-RU" sz="3200" b="1">
                <a:solidFill>
                  <a:schemeClr val="bg2"/>
                </a:solidFill>
              </a:rPr>
              <a:t> </a:t>
            </a:r>
            <a:br>
              <a:rPr lang="ru-RU" sz="3200" b="1">
                <a:solidFill>
                  <a:schemeClr val="bg2"/>
                </a:solidFill>
              </a:rPr>
            </a:br>
            <a:r>
              <a:rPr lang="ru-RU" sz="3200" b="1">
                <a:solidFill>
                  <a:schemeClr val="bg2"/>
                </a:solidFill>
              </a:rPr>
              <a:t>– 26 место. </a:t>
            </a:r>
            <a:br>
              <a:rPr lang="ru-RU" sz="3200" b="1">
                <a:solidFill>
                  <a:schemeClr val="bg2"/>
                </a:solidFill>
              </a:rPr>
            </a:br>
            <a:r>
              <a:rPr lang="ru-RU" sz="3200">
                <a:solidFill>
                  <a:schemeClr val="bg2"/>
                </a:solidFill>
              </a:rPr>
              <a:t>2. В области естественно-математических наук –</a:t>
            </a:r>
            <a:r>
              <a:rPr lang="ru-RU" sz="3200" b="1">
                <a:solidFill>
                  <a:schemeClr val="bg2"/>
                </a:solidFill>
              </a:rPr>
              <a:t> 22 место.</a:t>
            </a:r>
            <a:br>
              <a:rPr lang="ru-RU" sz="3200" b="1">
                <a:solidFill>
                  <a:schemeClr val="bg2"/>
                </a:solidFill>
              </a:rPr>
            </a:br>
            <a:r>
              <a:rPr lang="ru-RU" sz="3200" b="1"/>
              <a:t>Проблема: хорошо знаем теоретические составляющие учебных предметов, но не умеем применять свои знания на практике.</a:t>
            </a:r>
            <a:r>
              <a:rPr lang="ru-RU" sz="3800" b="1"/>
              <a:t/>
            </a:r>
            <a:br>
              <a:rPr lang="ru-RU" sz="3800" b="1"/>
            </a:br>
            <a:endParaRPr lang="ru-RU" sz="3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Цели современного образования</a:t>
            </a:r>
            <a:br>
              <a:rPr lang="ru-RU" sz="3800"/>
            </a:br>
            <a:r>
              <a:rPr lang="ru-RU" sz="3800"/>
              <a:t>в мире:</a:t>
            </a:r>
            <a:br>
              <a:rPr lang="ru-RU" sz="3800"/>
            </a:br>
            <a:r>
              <a:rPr lang="ru-RU" sz="3800" i="1">
                <a:solidFill>
                  <a:schemeClr val="hlink"/>
                </a:solidFill>
              </a:rPr>
              <a:t>(Для чего учить?) </a:t>
            </a:r>
            <a:br>
              <a:rPr lang="ru-RU" sz="3800" i="1">
                <a:solidFill>
                  <a:schemeClr val="hlink"/>
                </a:solidFill>
              </a:rPr>
            </a:br>
            <a:endParaRPr lang="ru-RU" sz="3800" i="1">
              <a:solidFill>
                <a:schemeClr val="hlink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3997325"/>
          </a:xfrm>
        </p:spPr>
        <p:txBody>
          <a:bodyPr/>
          <a:lstStyle/>
          <a:p>
            <a:r>
              <a:rPr lang="ru-RU"/>
              <a:t>Учить, чтобы «научить учиться».</a:t>
            </a:r>
          </a:p>
          <a:p>
            <a:r>
              <a:rPr lang="ru-RU"/>
              <a:t>Учить, чтобы «научить зарабатывать на жизнь».</a:t>
            </a:r>
          </a:p>
          <a:p>
            <a:r>
              <a:rPr lang="ru-RU"/>
              <a:t> Учить, чтобы «научить организовывать свой быт».</a:t>
            </a:r>
          </a:p>
          <a:p>
            <a:r>
              <a:rPr lang="ru-RU"/>
              <a:t>Учить, чтобы «научить общению».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Цель образования в нашей стране:</a:t>
            </a:r>
            <a:br>
              <a:rPr lang="ru-RU" sz="3600" b="1"/>
            </a:br>
            <a:r>
              <a:rPr lang="ru-RU" sz="3600"/>
              <a:t> Раньше– дать прочные знания и довести их до умений и навыков путем тренинга (центрическая педагогика).</a:t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>На современном этапе – развитие личности, способной к самореализации и  быстрой адаптации к изменяющимся условиям жизни в новых реалиях открытого общества(компетентностный подход).</a:t>
            </a:r>
            <a:r>
              <a:rPr lang="ru-RU" sz="3800"/>
              <a:t> 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657600" y="25908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i="1"/>
              <a:t>Смена приоритетов в современном российском образовании, обеспеченная введением ФГОС:</a:t>
            </a:r>
            <a:br>
              <a:rPr lang="ru-RU" sz="3800" b="1" i="1"/>
            </a:br>
            <a:r>
              <a:rPr lang="ru-RU" sz="3800" b="1"/>
              <a:t/>
            </a:r>
            <a:br>
              <a:rPr lang="ru-RU" sz="3800" b="1"/>
            </a:br>
            <a:r>
              <a:rPr lang="ru-RU" sz="3800" b="1"/>
              <a:t>        </a:t>
            </a:r>
            <a:r>
              <a:rPr lang="ru-RU" sz="3200" b="1">
                <a:solidFill>
                  <a:schemeClr val="tx1"/>
                </a:solidFill>
              </a:rPr>
              <a:t>Отход от </a:t>
            </a:r>
            <a:r>
              <a:rPr lang="ru-RU" sz="3200" b="1">
                <a:solidFill>
                  <a:schemeClr val="accent1"/>
                </a:solidFill>
              </a:rPr>
              <a:t>ЗУНовой образовательной парадигмы</a:t>
            </a:r>
            <a:r>
              <a:rPr lang="ru-RU" sz="3200" b="1">
                <a:solidFill>
                  <a:schemeClr val="tx1"/>
                </a:solidFill>
              </a:rPr>
              <a:t>                                                     Смещение акцента в сторону </a:t>
            </a:r>
            <a:r>
              <a:rPr lang="ru-RU" sz="3200" b="1">
                <a:solidFill>
                  <a:schemeClr val="accent1"/>
                </a:solidFill>
              </a:rPr>
              <a:t>компетентностного образования школьника</a:t>
            </a:r>
            <a:r>
              <a:rPr lang="ru-RU" sz="3200" b="1">
                <a:solidFill>
                  <a:schemeClr val="tx1"/>
                </a:solidFill>
              </a:rPr>
              <a:t>,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основанного на системно-деятельностном обучении.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33400" y="3810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57200" y="2743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0" y="1295400"/>
            <a:ext cx="7848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4000" b="1">
                <a:solidFill>
                  <a:schemeClr val="accent1"/>
                </a:solidFill>
              </a:rPr>
              <a:t> 3.  </a:t>
            </a:r>
            <a:r>
              <a:rPr lang="ru-RU" sz="4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принципиально нового в ФГОС второго поколения?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ФГОС – общественный договор между семьей, обществом и государством, в котором каждая из сторон ожидает получить в результате: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       образованного и нравственного человека, способного жить в условиях поликультурного общества;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        предприимчивую и успешно адаптирующуюся в динамично меняющемся мире личность, готовую самостоятельно принимать решения и действовать успешно в нестандартных ситуациях;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        человека, способного на протяжении всей жизни к самоанализу и саморазвитию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  <a:p>
            <a:pPr>
              <a:lnSpc>
                <a:spcPct val="90000"/>
              </a:lnSpc>
            </a:pPr>
            <a:endParaRPr lang="ru-RU" sz="2600"/>
          </a:p>
        </p:txBody>
      </p:sp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152400" y="1905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152400" y="3505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228600" y="5410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1336</TotalTime>
  <Words>1421</Words>
  <Application>Microsoft Office PowerPoint</Application>
  <PresentationFormat>Экран (4:3)</PresentationFormat>
  <Paragraphs>226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Garamond</vt:lpstr>
      <vt:lpstr>Times New Roman</vt:lpstr>
      <vt:lpstr>Wingdings</vt:lpstr>
      <vt:lpstr>Tahoma</vt:lpstr>
      <vt:lpstr>Край</vt:lpstr>
      <vt:lpstr>  «Содержание и формы работы воспитателей группы продленного дня в условиях реализации ФГОС НОО» </vt:lpstr>
      <vt:lpstr>Эпиграф</vt:lpstr>
      <vt:lpstr>Слайд 3</vt:lpstr>
      <vt:lpstr>Результаты независимых международных замеров уровня знаний учащихся РФ. (в обследовании участвовало 30 стран): Требования: применение имеющихся теоретических знаний на практике.   1. В области филологии и словесности  – 26 место.  2. В области естественно-математических наук – 22 место. Проблема: хорошо знаем теоретические составляющие учебных предметов, но не умеем применять свои знания на практике. </vt:lpstr>
      <vt:lpstr>Цели современного образования в мире: (Для чего учить?)  </vt:lpstr>
      <vt:lpstr>Цель образования в нашей стране:  Раньше– дать прочные знания и довести их до умений и навыков путем тренинга (центрическая педагогика).  На современном этапе – развитие личности, способной к самореализации и  быстрой адаптации к изменяющимся условиям жизни в новых реалиях открытого общества(компетентностный подход). </vt:lpstr>
      <vt:lpstr>Смена приоритетов в современном российском образовании, обеспеченная введением ФГОС:          Отход от ЗУНовой образовательной парадигмы                                                     Смещение акцента в сторону компетентностного образования школьника, основанного на системно-деятельностном обучении.</vt:lpstr>
      <vt:lpstr>Слайд 8</vt:lpstr>
      <vt:lpstr>Слайд 9</vt:lpstr>
      <vt:lpstr>Слайд 10</vt:lpstr>
      <vt:lpstr>Слайд 11</vt:lpstr>
      <vt:lpstr>Что меняется в начальной школе с введением нового образовательного стандарта?</vt:lpstr>
      <vt:lpstr>Что меняется в начальной школе с введением нового образовательного стандарта?</vt:lpstr>
      <vt:lpstr>Что меняется в начальной школе с введением нового образовательного стандарта?</vt:lpstr>
      <vt:lpstr>С введением нового образовательного стандарта  в начальной школе  меняются  функции педагога                               </vt:lpstr>
      <vt:lpstr>Позиция  педагога </vt:lpstr>
      <vt:lpstr>Изменяется деятельность ученика</vt:lpstr>
      <vt:lpstr>Изменяются требования к учебным программам, по которым  будут обучаться в начальной школе?</vt:lpstr>
      <vt:lpstr>В чем отличие традиционных учебников от развивающих систем учебников?</vt:lpstr>
      <vt:lpstr> Изменяются требования к результату образования   Результатом становится, наряду с формированием прочного фундаментального ядра образования (овладение предметными знаниями и умениями) развитие универсальных учебных действий школьника (надпредметные умения и способы действий)</vt:lpstr>
      <vt:lpstr>5 основных компетентностей  выпускника начальной школы, заложенных в ФГОС НОО:</vt:lpstr>
      <vt:lpstr>Изменяется образовательное пространство начальной школы</vt:lpstr>
      <vt:lpstr>Что понимать под внеурочной деятельностью</vt:lpstr>
      <vt:lpstr>Основные принципы организации внеурочной деятельности:</vt:lpstr>
      <vt:lpstr>Какие задачи решает внеурочная деятельность?</vt:lpstr>
      <vt:lpstr>Направления внеурочной деятельности: </vt:lpstr>
      <vt:lpstr>Подходы к формированию внеурочной деятельности</vt:lpstr>
      <vt:lpstr>Ресурсы образовательного учреждения, используемые для организации  внеурочной деятельности </vt:lpstr>
      <vt:lpstr>Основные результаты начального общего образования, сформулированные в Требованиях стандарта: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слав</cp:lastModifiedBy>
  <cp:revision>88</cp:revision>
  <cp:lastPrinted>1601-01-01T00:00:00Z</cp:lastPrinted>
  <dcterms:created xsi:type="dcterms:W3CDTF">1601-01-01T00:00:00Z</dcterms:created>
  <dcterms:modified xsi:type="dcterms:W3CDTF">2013-09-24T08:34:42Z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